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46" autoAdjust="0"/>
  </p:normalViewPr>
  <p:slideViewPr>
    <p:cSldViewPr snapToGrid="0">
      <p:cViewPr varScale="1">
        <p:scale>
          <a:sx n="50" d="100"/>
          <a:sy n="50" d="100"/>
        </p:scale>
        <p:origin x="72" y="444"/>
      </p:cViewPr>
      <p:guideLst/>
    </p:cSldViewPr>
  </p:slideViewPr>
  <p:notesTextViewPr>
    <p:cViewPr>
      <p:scale>
        <a:sx n="1" d="1"/>
        <a:sy n="1" d="1"/>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BC602-603D-4A96-8C1F-D23CF40C670A}" type="datetimeFigureOut">
              <a:rPr lang="en-GB" smtClean="0"/>
              <a:t>25/04/2020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A4166-251D-4D66-822C-EBEACBA13D5C}" type="slidenum">
              <a:rPr lang="en-GB" smtClean="0"/>
              <a:t>‹#›</a:t>
            </a:fld>
            <a:endParaRPr lang="en-GB"/>
          </a:p>
        </p:txBody>
      </p:sp>
    </p:spTree>
    <p:extLst>
      <p:ext uri="{BB962C8B-B14F-4D97-AF65-F5344CB8AC3E}">
        <p14:creationId xmlns:p14="http://schemas.microsoft.com/office/powerpoint/2010/main" val="210115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 the Russians come, our girl Lisbeth climbs into a box full of Hitler-pictures. All the glass panes shatter. My mother sits with us children in a sand pit at a playground because she thinks this way nothing is going to happen to her. When a soldier comes out of the basement I grab his trouser leg and shout: ‘You damned Russian, let my Lisbeth alone!’ He doesn’t do anything to me.</a:t>
            </a:r>
          </a:p>
          <a:p>
            <a:endParaRPr lang="en-GB" dirty="0"/>
          </a:p>
          <a:p>
            <a:r>
              <a:rPr lang="en-GB" dirty="0"/>
              <a:t>“In the villa opposite we hear a tremendous noise so my grandmother walks over resolutely. There the mother and daughter lie on the bed, naked, raped with their throats cut. My grandmother shouts at the drunken Russian until they leave. My mother, who’s a doctor, declares both women dead and buries them in the garden.”</a:t>
            </a:r>
          </a:p>
          <a:p>
            <a:endParaRPr lang="en-GB" dirty="0"/>
          </a:p>
          <a:p>
            <a:r>
              <a:rPr lang="en-GB" dirty="0"/>
              <a:t> </a:t>
            </a:r>
          </a:p>
        </p:txBody>
      </p:sp>
      <p:sp>
        <p:nvSpPr>
          <p:cNvPr id="4" name="Slide Number Placeholder 3"/>
          <p:cNvSpPr>
            <a:spLocks noGrp="1"/>
          </p:cNvSpPr>
          <p:nvPr>
            <p:ph type="sldNum" sz="quarter" idx="5"/>
          </p:nvPr>
        </p:nvSpPr>
        <p:spPr/>
        <p:txBody>
          <a:bodyPr/>
          <a:lstStyle/>
          <a:p>
            <a:fld id="{BA5A4166-251D-4D66-822C-EBEACBA13D5C}" type="slidenum">
              <a:rPr lang="en-GB" smtClean="0"/>
              <a:t>11</a:t>
            </a:fld>
            <a:endParaRPr lang="en-GB"/>
          </a:p>
        </p:txBody>
      </p:sp>
    </p:spTree>
    <p:extLst>
      <p:ext uri="{BB962C8B-B14F-4D97-AF65-F5344CB8AC3E}">
        <p14:creationId xmlns:p14="http://schemas.microsoft.com/office/powerpoint/2010/main" val="418671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4361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834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4185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5837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027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693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390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362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433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563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856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1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81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950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4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522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989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4/25/2020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48258811"/>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6CDA4A-6CAA-4FED-A424-FF9D363E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BE1CB-F467-49E2-B84B-5F0C615E710B}"/>
              </a:ext>
            </a:extLst>
          </p:cNvPr>
          <p:cNvSpPr>
            <a:spLocks noGrp="1"/>
          </p:cNvSpPr>
          <p:nvPr>
            <p:ph type="ctrTitle"/>
          </p:nvPr>
        </p:nvSpPr>
        <p:spPr>
          <a:xfrm>
            <a:off x="1370457" y="3979616"/>
            <a:ext cx="9440034" cy="1828986"/>
          </a:xfrm>
        </p:spPr>
        <p:txBody>
          <a:bodyPr>
            <a:normAutofit/>
          </a:bodyPr>
          <a:lstStyle/>
          <a:p>
            <a:r>
              <a:rPr lang="en-GB" dirty="0"/>
              <a:t>WORLD</a:t>
            </a:r>
            <a:r>
              <a:rPr lang="en-GB" sz="4800" dirty="0"/>
              <a:t> </a:t>
            </a:r>
            <a:r>
              <a:rPr lang="en-GB" dirty="0"/>
              <a:t>WAR</a:t>
            </a:r>
            <a:r>
              <a:rPr lang="en-GB" sz="4800" dirty="0"/>
              <a:t> </a:t>
            </a:r>
            <a:r>
              <a:rPr lang="en-GB" dirty="0"/>
              <a:t>II</a:t>
            </a:r>
            <a:br>
              <a:rPr lang="en-GB" dirty="0"/>
            </a:br>
            <a:r>
              <a:rPr lang="en-GB" dirty="0"/>
              <a:t>1939-1945</a:t>
            </a:r>
          </a:p>
        </p:txBody>
      </p:sp>
      <p:sp>
        <p:nvSpPr>
          <p:cNvPr id="3" name="Subtitle 2">
            <a:extLst>
              <a:ext uri="{FF2B5EF4-FFF2-40B4-BE49-F238E27FC236}">
                <a16:creationId xmlns:a16="http://schemas.microsoft.com/office/drawing/2014/main" id="{A5D02533-B5F6-466D-B617-EBBA2FEEA9FB}"/>
              </a:ext>
            </a:extLst>
          </p:cNvPr>
          <p:cNvSpPr>
            <a:spLocks noGrp="1"/>
          </p:cNvSpPr>
          <p:nvPr>
            <p:ph type="subTitle" idx="1"/>
          </p:nvPr>
        </p:nvSpPr>
        <p:spPr>
          <a:xfrm rot="10800000">
            <a:off x="1381509" y="6142792"/>
            <a:ext cx="9440034" cy="318241"/>
          </a:xfrm>
        </p:spPr>
        <p:txBody>
          <a:bodyPr>
            <a:normAutofit fontScale="85000" lnSpcReduction="20000"/>
          </a:bodyPr>
          <a:lstStyle/>
          <a:p>
            <a:endParaRPr lang="en-GB" dirty="0">
              <a:solidFill>
                <a:srgbClr val="F9B03D"/>
              </a:solidFill>
            </a:endParaRPr>
          </a:p>
        </p:txBody>
      </p:sp>
      <p:pic>
        <p:nvPicPr>
          <p:cNvPr id="73" name="Picture 72">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982468" y="559759"/>
            <a:ext cx="6227064" cy="3419856"/>
          </a:xfrm>
          <a:prstGeom prst="rect">
            <a:avLst/>
          </a:prstGeom>
        </p:spPr>
      </p:pic>
      <p:pic>
        <p:nvPicPr>
          <p:cNvPr id="1026" name="Picture 2">
            <a:extLst>
              <a:ext uri="{FF2B5EF4-FFF2-40B4-BE49-F238E27FC236}">
                <a16:creationId xmlns:a16="http://schemas.microsoft.com/office/drawing/2014/main" id="{028276AF-D3A8-4243-A937-69B877DE8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419" r="-2" b="636"/>
          <a:stretch/>
        </p:blipFill>
        <p:spPr bwMode="auto">
          <a:xfrm>
            <a:off x="3137916" y="715207"/>
            <a:ext cx="5916168"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7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B177D-C7BE-4EA4-B08A-2547B53AE224}"/>
              </a:ext>
            </a:extLst>
          </p:cNvPr>
          <p:cNvSpPr>
            <a:spLocks noGrp="1"/>
          </p:cNvSpPr>
          <p:nvPr>
            <p:ph type="title"/>
          </p:nvPr>
        </p:nvSpPr>
        <p:spPr>
          <a:xfrm>
            <a:off x="913795" y="609600"/>
            <a:ext cx="10353762" cy="1257300"/>
          </a:xfrm>
        </p:spPr>
        <p:txBody>
          <a:bodyPr>
            <a:normAutofit/>
          </a:bodyPr>
          <a:lstStyle/>
          <a:p>
            <a:r>
              <a:rPr lang="en-GB" dirty="0"/>
              <a:t>Anne Frank</a:t>
            </a:r>
          </a:p>
        </p:txBody>
      </p:sp>
      <p:sp>
        <p:nvSpPr>
          <p:cNvPr id="3" name="Content Placeholder 2">
            <a:extLst>
              <a:ext uri="{FF2B5EF4-FFF2-40B4-BE49-F238E27FC236}">
                <a16:creationId xmlns:a16="http://schemas.microsoft.com/office/drawing/2014/main" id="{276BEE55-7C17-4F57-97FE-850FFAD4360E}"/>
              </a:ext>
            </a:extLst>
          </p:cNvPr>
          <p:cNvSpPr>
            <a:spLocks noGrp="1"/>
          </p:cNvSpPr>
          <p:nvPr>
            <p:ph idx="1"/>
          </p:nvPr>
        </p:nvSpPr>
        <p:spPr>
          <a:xfrm>
            <a:off x="913795" y="2132822"/>
            <a:ext cx="5546272" cy="3658378"/>
          </a:xfrm>
        </p:spPr>
        <p:txBody>
          <a:bodyPr anchor="ctr">
            <a:normAutofit/>
          </a:bodyPr>
          <a:lstStyle/>
          <a:p>
            <a:r>
              <a:rPr lang="en-GB" dirty="0"/>
              <a:t>Anne Frank was a teenage Jewish girl who kept a diary while her family was in hiding from the Nazis during World War II. For two years, she and seven others lived in a "Secret Annex" in Amsterdam before being discovered and sent to concentration camps. Anne died in the Bergen-Belsen camp in 1945.12 Jun 2017</a:t>
            </a:r>
          </a:p>
        </p:txBody>
      </p:sp>
      <p:pic>
        <p:nvPicPr>
          <p:cNvPr id="4" name="Picture 3" descr="A black and white photo of a person&#10;&#10;Description automatically generated">
            <a:extLst>
              <a:ext uri="{FF2B5EF4-FFF2-40B4-BE49-F238E27FC236}">
                <a16:creationId xmlns:a16="http://schemas.microsoft.com/office/drawing/2014/main" id="{533781D4-630A-4778-8A33-2E1B2AF2D9B2}"/>
              </a:ext>
            </a:extLst>
          </p:cNvPr>
          <p:cNvPicPr>
            <a:picLocks noChangeAspect="1"/>
          </p:cNvPicPr>
          <p:nvPr/>
        </p:nvPicPr>
        <p:blipFill>
          <a:blip r:embed="rId3"/>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39053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3F851-1FC4-4F95-88CD-F8EDB10EE0A4}"/>
              </a:ext>
            </a:extLst>
          </p:cNvPr>
          <p:cNvSpPr>
            <a:spLocks noGrp="1"/>
          </p:cNvSpPr>
          <p:nvPr>
            <p:ph type="title"/>
          </p:nvPr>
        </p:nvSpPr>
        <p:spPr>
          <a:xfrm>
            <a:off x="913795" y="609600"/>
            <a:ext cx="10353762" cy="1257300"/>
          </a:xfrm>
        </p:spPr>
        <p:txBody>
          <a:bodyPr>
            <a:normAutofit/>
          </a:bodyPr>
          <a:lstStyle/>
          <a:p>
            <a:r>
              <a:rPr lang="en-GB" dirty="0"/>
              <a:t>CHILDHOOD MEMORIES</a:t>
            </a:r>
          </a:p>
        </p:txBody>
      </p:sp>
      <p:sp>
        <p:nvSpPr>
          <p:cNvPr id="3" name="Content Placeholder 2">
            <a:extLst>
              <a:ext uri="{FF2B5EF4-FFF2-40B4-BE49-F238E27FC236}">
                <a16:creationId xmlns:a16="http://schemas.microsoft.com/office/drawing/2014/main" id="{0F76EE0E-2333-4ACC-8770-1ED63508AB78}"/>
              </a:ext>
            </a:extLst>
          </p:cNvPr>
          <p:cNvSpPr>
            <a:spLocks noGrp="1"/>
          </p:cNvSpPr>
          <p:nvPr>
            <p:ph idx="1"/>
          </p:nvPr>
        </p:nvSpPr>
        <p:spPr>
          <a:xfrm>
            <a:off x="913795" y="2132822"/>
            <a:ext cx="5546272" cy="3658378"/>
          </a:xfrm>
        </p:spPr>
        <p:txBody>
          <a:bodyPr anchor="ctr">
            <a:normAutofit fontScale="92500" lnSpcReduction="20000"/>
          </a:bodyPr>
          <a:lstStyle/>
          <a:p>
            <a:pPr>
              <a:lnSpc>
                <a:spcPct val="90000"/>
              </a:lnSpc>
            </a:pPr>
            <a:r>
              <a:rPr lang="en-GB" sz="2400" dirty="0"/>
              <a:t>My father, Alexander Forsberg, was born in 1912 in Freiberg, a small university town in the province of Saxony, about thirty kilometres southwest of Dresden. He was the youngest of twelve children, ten boys and two girls. My grandparents owned a large dance and concert hall on </a:t>
            </a:r>
            <a:r>
              <a:rPr lang="en-GB" sz="2400" dirty="0" err="1"/>
              <a:t>Schützenstrasse</a:t>
            </a:r>
            <a:r>
              <a:rPr lang="en-GB" sz="2400" dirty="0"/>
              <a:t> in Freiberg, called the Tivoli Forsberg. The largest room seated as many as twelve hundred persons. After the war, I remember my father telling me that before the National Socialists came to power this large room in the Tivoli was often used for political rallies. My grandparents insisted that the rally sponsors.</a:t>
            </a:r>
          </a:p>
        </p:txBody>
      </p:sp>
      <p:pic>
        <p:nvPicPr>
          <p:cNvPr id="15" name="Picture 1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6" name="Picture 5" descr="A group of people wearing military uniforms&#10;&#10;Description automatically generated">
            <a:extLst>
              <a:ext uri="{FF2B5EF4-FFF2-40B4-BE49-F238E27FC236}">
                <a16:creationId xmlns:a16="http://schemas.microsoft.com/office/drawing/2014/main" id="{271050F0-7DE7-4EFA-B72A-24E8E4A18EC5}"/>
              </a:ext>
            </a:extLst>
          </p:cNvPr>
          <p:cNvPicPr>
            <a:picLocks noChangeAspect="1"/>
          </p:cNvPicPr>
          <p:nvPr/>
        </p:nvPicPr>
        <p:blipFill rotWithShape="1">
          <a:blip r:embed="rId5"/>
          <a:srcRect l="18625" r="11496" b="1"/>
          <a:stretch/>
        </p:blipFill>
        <p:spPr>
          <a:xfrm>
            <a:off x="7066560" y="2132822"/>
            <a:ext cx="4065464" cy="3258006"/>
          </a:xfrm>
          <a:prstGeom prst="rect">
            <a:avLst/>
          </a:prstGeom>
        </p:spPr>
      </p:pic>
    </p:spTree>
    <p:extLst>
      <p:ext uri="{BB962C8B-B14F-4D97-AF65-F5344CB8AC3E}">
        <p14:creationId xmlns:p14="http://schemas.microsoft.com/office/powerpoint/2010/main" val="381934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308D-A98B-4B98-B570-9B3274BF9455}"/>
              </a:ext>
            </a:extLst>
          </p:cNvPr>
          <p:cNvSpPr>
            <a:spLocks noGrp="1"/>
          </p:cNvSpPr>
          <p:nvPr>
            <p:ph type="title"/>
          </p:nvPr>
        </p:nvSpPr>
        <p:spPr/>
        <p:txBody>
          <a:bodyPr>
            <a:normAutofit/>
          </a:bodyPr>
          <a:lstStyle/>
          <a:p>
            <a:r>
              <a:rPr lang="en-GB" sz="3600" dirty="0"/>
              <a:t>EXPERIENCES OF LOCAL CHILREN</a:t>
            </a:r>
          </a:p>
        </p:txBody>
      </p:sp>
      <p:sp>
        <p:nvSpPr>
          <p:cNvPr id="3" name="Content Placeholder 2">
            <a:extLst>
              <a:ext uri="{FF2B5EF4-FFF2-40B4-BE49-F238E27FC236}">
                <a16:creationId xmlns:a16="http://schemas.microsoft.com/office/drawing/2014/main" id="{7A3A2AE3-1A96-4474-8659-A97D85799B95}"/>
              </a:ext>
            </a:extLst>
          </p:cNvPr>
          <p:cNvSpPr>
            <a:spLocks noGrp="1"/>
          </p:cNvSpPr>
          <p:nvPr>
            <p:ph idx="1"/>
          </p:nvPr>
        </p:nvSpPr>
        <p:spPr/>
        <p:txBody>
          <a:bodyPr/>
          <a:lstStyle/>
          <a:p>
            <a:pPr marL="36900" indent="0">
              <a:buNone/>
            </a:pPr>
            <a:r>
              <a:rPr lang="en-GB" dirty="0"/>
              <a:t>During World War Two 1.9 million people were evacuated from British cities where the risk of bombing was perceived to be highest. 1.5 million of these were children who, often unaccompanied, were sent to live with strangers. Two hundred and forty-five people who were evacuated as children were compared with 96 of similar age who did not experience evacuation. Within this self-selected sample, significant numbers of the evacuees were found to have experienced abuse and neglect. Pre-evacuation abuse made continued abuse likely during evacuation, while abuse during evacuation led to children being more likely to continue to be abused on their return home. Abuse during evacuation led to increased scores on the Impact of Event Scale and General Health Questionnaire, and to insecure attachment patterns. The role of evacuation and abuse in the maintenance of long-term psychological problems is discussed.</a:t>
            </a:r>
          </a:p>
          <a:p>
            <a:pPr marL="36900" indent="0">
              <a:buNone/>
            </a:pPr>
            <a:endParaRPr lang="en-GB" dirty="0"/>
          </a:p>
          <a:p>
            <a:pPr marL="36900" indent="0">
              <a:buNone/>
            </a:pPr>
            <a:endParaRPr lang="en-GB" dirty="0"/>
          </a:p>
        </p:txBody>
      </p:sp>
    </p:spTree>
    <p:extLst>
      <p:ext uri="{BB962C8B-B14F-4D97-AF65-F5344CB8AC3E}">
        <p14:creationId xmlns:p14="http://schemas.microsoft.com/office/powerpoint/2010/main" val="269556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8F1CF-A6ED-4DD0-A9F3-9AE6E02D90CC}"/>
              </a:ext>
            </a:extLst>
          </p:cNvPr>
          <p:cNvSpPr>
            <a:spLocks noGrp="1"/>
          </p:cNvSpPr>
          <p:nvPr>
            <p:ph type="title"/>
          </p:nvPr>
        </p:nvSpPr>
        <p:spPr>
          <a:xfrm>
            <a:off x="913795" y="609600"/>
            <a:ext cx="10353762" cy="1257300"/>
          </a:xfrm>
        </p:spPr>
        <p:txBody>
          <a:bodyPr>
            <a:normAutofit/>
          </a:bodyPr>
          <a:lstStyle/>
          <a:p>
            <a:r>
              <a:rPr lang="en-GB"/>
              <a:t>THE END OF WAR</a:t>
            </a:r>
            <a:endParaRPr lang="en-GB" dirty="0"/>
          </a:p>
        </p:txBody>
      </p:sp>
      <p:sp>
        <p:nvSpPr>
          <p:cNvPr id="3" name="Content Placeholder 2">
            <a:extLst>
              <a:ext uri="{FF2B5EF4-FFF2-40B4-BE49-F238E27FC236}">
                <a16:creationId xmlns:a16="http://schemas.microsoft.com/office/drawing/2014/main" id="{4F1A5CE1-8B40-4372-B9C9-6162F5EFE1FC}"/>
              </a:ext>
            </a:extLst>
          </p:cNvPr>
          <p:cNvSpPr>
            <a:spLocks noGrp="1"/>
          </p:cNvSpPr>
          <p:nvPr>
            <p:ph idx="1"/>
          </p:nvPr>
        </p:nvSpPr>
        <p:spPr>
          <a:xfrm>
            <a:off x="913795" y="2132822"/>
            <a:ext cx="5546272" cy="3658378"/>
          </a:xfrm>
        </p:spPr>
        <p:txBody>
          <a:bodyPr anchor="ctr">
            <a:normAutofit/>
          </a:bodyPr>
          <a:lstStyle/>
          <a:p>
            <a:r>
              <a:rPr lang="en-GB" dirty="0"/>
              <a:t>World War 2 ended with the unconditional surrender of the Axis powers. On 8 May 1945, the Allies accepted Germany's surrender, about a week after Adolf Hitler had committed suicide. VE Day – Victory in Europe celebrates the end of the Second World War on 8 May 1945.</a:t>
            </a:r>
          </a:p>
        </p:txBody>
      </p:sp>
      <p:pic>
        <p:nvPicPr>
          <p:cNvPr id="4" name="Picture 3">
            <a:extLst>
              <a:ext uri="{FF2B5EF4-FFF2-40B4-BE49-F238E27FC236}">
                <a16:creationId xmlns:a16="http://schemas.microsoft.com/office/drawing/2014/main" id="{756ABC0C-80FF-4237-8264-0930D8E0FBD1}"/>
              </a:ext>
            </a:extLst>
          </p:cNvPr>
          <p:cNvPicPr>
            <a:picLocks noChangeAspect="1"/>
          </p:cNvPicPr>
          <p:nvPr/>
        </p:nvPicPr>
        <p:blipFill rotWithShape="1">
          <a:blip r:embed="rId3"/>
          <a:srcRect t="12723" r="-1" b="20661"/>
          <a:stretch/>
        </p:blipFill>
        <p:spPr>
          <a:xfrm>
            <a:off x="7066565" y="2132822"/>
            <a:ext cx="4065453" cy="3258006"/>
          </a:xfrm>
          <a:prstGeom prst="rect">
            <a:avLst/>
          </a:prstGeom>
        </p:spPr>
      </p:pic>
    </p:spTree>
    <p:extLst>
      <p:ext uri="{BB962C8B-B14F-4D97-AF65-F5344CB8AC3E}">
        <p14:creationId xmlns:p14="http://schemas.microsoft.com/office/powerpoint/2010/main" val="273396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AFCAE-A9FF-4C76-AC3F-5E5F134F3ECD}"/>
              </a:ext>
            </a:extLst>
          </p:cNvPr>
          <p:cNvSpPr>
            <a:spLocks noGrp="1"/>
          </p:cNvSpPr>
          <p:nvPr>
            <p:ph type="title"/>
          </p:nvPr>
        </p:nvSpPr>
        <p:spPr>
          <a:xfrm>
            <a:off x="834013" y="1115568"/>
            <a:ext cx="3487616" cy="4626864"/>
          </a:xfrm>
        </p:spPr>
        <p:txBody>
          <a:bodyPr>
            <a:normAutofit/>
          </a:bodyPr>
          <a:lstStyle/>
          <a:p>
            <a:r>
              <a:rPr lang="en-GB" sz="4400" dirty="0"/>
              <a:t>Why did the war begin?</a:t>
            </a:r>
          </a:p>
        </p:txBody>
      </p:sp>
      <p:cxnSp>
        <p:nvCxnSpPr>
          <p:cNvPr id="15"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097F93-2140-46E3-BCCD-4FE09838690A}"/>
              </a:ext>
            </a:extLst>
          </p:cNvPr>
          <p:cNvSpPr>
            <a:spLocks noGrp="1"/>
          </p:cNvSpPr>
          <p:nvPr>
            <p:ph idx="1"/>
          </p:nvPr>
        </p:nvSpPr>
        <p:spPr>
          <a:xfrm>
            <a:off x="5105398" y="1115568"/>
            <a:ext cx="6245352" cy="4626864"/>
          </a:xfrm>
        </p:spPr>
        <p:txBody>
          <a:bodyPr anchor="ctr">
            <a:normAutofit/>
          </a:bodyPr>
          <a:lstStyle/>
          <a:p>
            <a:pPr>
              <a:lnSpc>
                <a:spcPct val="90000"/>
              </a:lnSpc>
            </a:pPr>
            <a:r>
              <a:rPr lang="en-GB" sz="1600" dirty="0"/>
              <a:t>After World War One ended in 1918, Germany had to give up land and was banned from having armed forces.</a:t>
            </a:r>
          </a:p>
          <a:p>
            <a:pPr>
              <a:lnSpc>
                <a:spcPct val="90000"/>
              </a:lnSpc>
            </a:pPr>
            <a:endParaRPr lang="en-GB" sz="1600" dirty="0"/>
          </a:p>
          <a:p>
            <a:pPr>
              <a:lnSpc>
                <a:spcPct val="90000"/>
              </a:lnSpc>
            </a:pPr>
            <a:r>
              <a:rPr lang="en-GB" sz="1600" dirty="0"/>
              <a:t>In 1933 the German people voted for a leader named Adolf Hitler, who led a political party in Germany called the National Socialists or Nazis. Hitler promised to make his country great again and quickly began to arm Germany again and to seize land from other countries.</a:t>
            </a:r>
          </a:p>
          <a:p>
            <a:pPr>
              <a:lnSpc>
                <a:spcPct val="90000"/>
              </a:lnSpc>
            </a:pPr>
            <a:endParaRPr lang="en-GB" sz="1600" dirty="0"/>
          </a:p>
          <a:p>
            <a:pPr>
              <a:lnSpc>
                <a:spcPct val="90000"/>
              </a:lnSpc>
            </a:pPr>
            <a:r>
              <a:rPr lang="en-GB" sz="1600" dirty="0"/>
              <a:t>Shortly before 5am on Friday 1st September, 1939, German forces stormed the Polish frontier. Tanks and motorised troops raced into the country over ground, supported by Stuka dive bombers overhead. A total of 1.25 million Germans soldiers swept into Poland</a:t>
            </a:r>
          </a:p>
          <a:p>
            <a:pPr>
              <a:lnSpc>
                <a:spcPct val="90000"/>
              </a:lnSpc>
            </a:pPr>
            <a:endParaRPr lang="en-GB" sz="1600" dirty="0"/>
          </a:p>
          <a:p>
            <a:pPr>
              <a:lnSpc>
                <a:spcPct val="90000"/>
              </a:lnSpc>
            </a:pPr>
            <a:r>
              <a:rPr lang="en-GB" sz="1600" dirty="0"/>
              <a:t>World War Two in Europe began on 3rd September 1939, when the Prime Minister of Britain, Neville Chamberlain, declared war on Germany. It involved many of the world's countries.</a:t>
            </a:r>
          </a:p>
        </p:txBody>
      </p:sp>
    </p:spTree>
    <p:extLst>
      <p:ext uri="{BB962C8B-B14F-4D97-AF65-F5344CB8AC3E}">
        <p14:creationId xmlns:p14="http://schemas.microsoft.com/office/powerpoint/2010/main" val="298888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2D83-90DE-4F79-8A46-AC3276768499}"/>
              </a:ext>
            </a:extLst>
          </p:cNvPr>
          <p:cNvSpPr>
            <a:spLocks noGrp="1"/>
          </p:cNvSpPr>
          <p:nvPr>
            <p:ph type="title"/>
          </p:nvPr>
        </p:nvSpPr>
        <p:spPr/>
        <p:txBody>
          <a:bodyPr/>
          <a:lstStyle/>
          <a:p>
            <a:r>
              <a:rPr lang="en-GB" dirty="0"/>
              <a:t>Who were the leaders and countries?</a:t>
            </a:r>
          </a:p>
        </p:txBody>
      </p:sp>
      <p:sp>
        <p:nvSpPr>
          <p:cNvPr id="3" name="Content Placeholder 2">
            <a:extLst>
              <a:ext uri="{FF2B5EF4-FFF2-40B4-BE49-F238E27FC236}">
                <a16:creationId xmlns:a16="http://schemas.microsoft.com/office/drawing/2014/main" id="{1AB18511-DE40-4E46-A2ED-B132610BE936}"/>
              </a:ext>
            </a:extLst>
          </p:cNvPr>
          <p:cNvSpPr>
            <a:spLocks noGrp="1"/>
          </p:cNvSpPr>
          <p:nvPr>
            <p:ph idx="1"/>
          </p:nvPr>
        </p:nvSpPr>
        <p:spPr/>
        <p:txBody>
          <a:bodyPr/>
          <a:lstStyle/>
          <a:p>
            <a:r>
              <a:rPr lang="en-GB" dirty="0"/>
              <a:t>Axis: Adolf Hitler (Germany), Benito Mussolini (Italy), and Emperor Hirohito (Japan).</a:t>
            </a:r>
          </a:p>
          <a:p>
            <a:r>
              <a:rPr lang="en-GB" dirty="0"/>
              <a:t>Allies: Franklin Roosevelt (the United States), Winston Churchill (Great Britain), and Joseph Stalin (the Soviet Union).</a:t>
            </a:r>
          </a:p>
          <a:p>
            <a:endParaRPr lang="en-GB" dirty="0"/>
          </a:p>
        </p:txBody>
      </p:sp>
    </p:spTree>
    <p:extLst>
      <p:ext uri="{BB962C8B-B14F-4D97-AF65-F5344CB8AC3E}">
        <p14:creationId xmlns:p14="http://schemas.microsoft.com/office/powerpoint/2010/main" val="120755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65279-4E4B-43E9-8002-F9C457E2DBC7}"/>
              </a:ext>
            </a:extLst>
          </p:cNvPr>
          <p:cNvSpPr>
            <a:spLocks noGrp="1"/>
          </p:cNvSpPr>
          <p:nvPr>
            <p:ph type="title"/>
          </p:nvPr>
        </p:nvSpPr>
        <p:spPr>
          <a:xfrm>
            <a:off x="442397" y="213756"/>
            <a:ext cx="3535837" cy="1288766"/>
          </a:xfrm>
        </p:spPr>
        <p:txBody>
          <a:bodyPr vert="horz" lIns="91440" tIns="45720" rIns="91440" bIns="45720" rtlCol="0" anchor="ctr">
            <a:normAutofit/>
          </a:bodyPr>
          <a:lstStyle/>
          <a:p>
            <a:pPr algn="l"/>
            <a:r>
              <a:rPr lang="en-US" sz="3200" dirty="0"/>
              <a:t>What as </a:t>
            </a:r>
            <a:r>
              <a:rPr lang="en-US" sz="32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the blitz</a:t>
            </a:r>
          </a:p>
        </p:txBody>
      </p:sp>
      <p:sp>
        <p:nvSpPr>
          <p:cNvPr id="5" name="Rectangle 4">
            <a:extLst>
              <a:ext uri="{FF2B5EF4-FFF2-40B4-BE49-F238E27FC236}">
                <a16:creationId xmlns:a16="http://schemas.microsoft.com/office/drawing/2014/main" id="{59A6CF8B-0F01-4052-8622-3A6BB5E5D3B7}"/>
              </a:ext>
            </a:extLst>
          </p:cNvPr>
          <p:cNvSpPr/>
          <p:nvPr/>
        </p:nvSpPr>
        <p:spPr>
          <a:xfrm>
            <a:off x="913796" y="2247153"/>
            <a:ext cx="3358084" cy="3544046"/>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4" name="Content Placeholder 3">
            <a:extLst>
              <a:ext uri="{FF2B5EF4-FFF2-40B4-BE49-F238E27FC236}">
                <a16:creationId xmlns:a16="http://schemas.microsoft.com/office/drawing/2014/main" id="{1B5994F5-7BE6-4CFF-AD24-5BA5F77787D7}"/>
              </a:ext>
            </a:extLst>
          </p:cNvPr>
          <p:cNvPicPr>
            <a:picLocks noGrp="1" noChangeAspect="1"/>
          </p:cNvPicPr>
          <p:nvPr>
            <p:ph idx="1"/>
          </p:nvPr>
        </p:nvPicPr>
        <p:blipFill>
          <a:blip r:embed="rId3"/>
          <a:stretch>
            <a:fillRect/>
          </a:stretch>
        </p:blipFill>
        <p:spPr>
          <a:xfrm>
            <a:off x="4915348" y="690843"/>
            <a:ext cx="6633184" cy="5052979"/>
          </a:xfrm>
          <a:prstGeom prst="rect">
            <a:avLst/>
          </a:prstGeom>
        </p:spPr>
      </p:pic>
      <p:sp>
        <p:nvSpPr>
          <p:cNvPr id="6" name="Rectangle 5">
            <a:extLst>
              <a:ext uri="{FF2B5EF4-FFF2-40B4-BE49-F238E27FC236}">
                <a16:creationId xmlns:a16="http://schemas.microsoft.com/office/drawing/2014/main" id="{D3F5D2F9-9423-4F0A-A716-7F814AD578FD}"/>
              </a:ext>
            </a:extLst>
          </p:cNvPr>
          <p:cNvSpPr/>
          <p:nvPr/>
        </p:nvSpPr>
        <p:spPr>
          <a:xfrm>
            <a:off x="442397" y="1769423"/>
            <a:ext cx="3987100" cy="3754874"/>
          </a:xfrm>
          <a:prstGeom prst="rect">
            <a:avLst/>
          </a:prstGeom>
        </p:spPr>
        <p:txBody>
          <a:bodyPr wrap="square">
            <a:spAutoFit/>
          </a:bodyPr>
          <a:lstStyle/>
          <a:p>
            <a:pPr defTabSz="457200">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heavy and frequent bombing attacks on London and other cities was known as the 'Blitz'. Night after night, from September 1940 until May 1941, German bombers attacked British cities, ports and industrial areas.</a:t>
            </a:r>
          </a:p>
          <a:p>
            <a:pPr defTabSz="457200">
              <a:spcBef>
                <a:spcPct val="20000"/>
              </a:spcBef>
              <a:spcAft>
                <a:spcPts val="600"/>
              </a:spcAft>
              <a:buClr>
                <a:schemeClr val="tx2"/>
              </a:buClr>
              <a:buSzPct val="70000"/>
              <a:buFont typeface="Wingdings 2" charset="2"/>
            </a:pP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London was bombed ever day and night, bar one, for 11 weeks. One third of London was destroyed.</a:t>
            </a:r>
          </a:p>
        </p:txBody>
      </p:sp>
    </p:spTree>
    <p:extLst>
      <p:ext uri="{BB962C8B-B14F-4D97-AF65-F5344CB8AC3E}">
        <p14:creationId xmlns:p14="http://schemas.microsoft.com/office/powerpoint/2010/main" val="21888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DB78-E9DF-44B9-ACAE-2948BCAB2589}"/>
              </a:ext>
            </a:extLst>
          </p:cNvPr>
          <p:cNvSpPr>
            <a:spLocks noGrp="1"/>
          </p:cNvSpPr>
          <p:nvPr>
            <p:ph type="title"/>
          </p:nvPr>
        </p:nvSpPr>
        <p:spPr/>
        <p:txBody>
          <a:bodyPr/>
          <a:lstStyle/>
          <a:p>
            <a:r>
              <a:rPr lang="en-GB" dirty="0"/>
              <a:t>Keeping safe during the blitz</a:t>
            </a:r>
          </a:p>
        </p:txBody>
      </p:sp>
      <p:sp>
        <p:nvSpPr>
          <p:cNvPr id="3" name="Content Placeholder 2">
            <a:extLst>
              <a:ext uri="{FF2B5EF4-FFF2-40B4-BE49-F238E27FC236}">
                <a16:creationId xmlns:a16="http://schemas.microsoft.com/office/drawing/2014/main" id="{265994E2-1CB6-4723-BCF3-3376072DFEC9}"/>
              </a:ext>
            </a:extLst>
          </p:cNvPr>
          <p:cNvSpPr>
            <a:spLocks noGrp="1"/>
          </p:cNvSpPr>
          <p:nvPr>
            <p:ph idx="1"/>
          </p:nvPr>
        </p:nvSpPr>
        <p:spPr>
          <a:xfrm>
            <a:off x="913795" y="2278330"/>
            <a:ext cx="10353762" cy="3714749"/>
          </a:xfrm>
        </p:spPr>
        <p:txBody>
          <a:bodyPr>
            <a:normAutofit/>
          </a:bodyPr>
          <a:lstStyle/>
          <a:p>
            <a:r>
              <a:rPr lang="en-GB" sz="2800" dirty="0"/>
              <a:t>Children and some women were evacuated from the big cities into the countryside. People carried gas masks to protect themselves against a possible gas attack. People built air raid shelters in their gardens. All windows and doors were blacked out to make it harder for the enemy planes to spot where they lived.</a:t>
            </a:r>
          </a:p>
        </p:txBody>
      </p:sp>
    </p:spTree>
    <p:extLst>
      <p:ext uri="{BB962C8B-B14F-4D97-AF65-F5344CB8AC3E}">
        <p14:creationId xmlns:p14="http://schemas.microsoft.com/office/powerpoint/2010/main" val="237012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83B7D-85CC-4F21-82E9-C727170A7024}"/>
              </a:ext>
            </a:extLst>
          </p:cNvPr>
          <p:cNvSpPr>
            <a:spLocks noGrp="1"/>
          </p:cNvSpPr>
          <p:nvPr>
            <p:ph type="title"/>
          </p:nvPr>
        </p:nvSpPr>
        <p:spPr>
          <a:xfrm>
            <a:off x="913796" y="643465"/>
            <a:ext cx="3382638" cy="1370605"/>
          </a:xfrm>
        </p:spPr>
        <p:txBody>
          <a:bodyPr vert="horz" lIns="91440" tIns="45720" rIns="91440" bIns="45720" rtlCol="0" anchor="ctr">
            <a:normAutofit/>
          </a:bodyPr>
          <a:lstStyle/>
          <a:p>
            <a:pPr algn="l"/>
            <a:r>
              <a:rPr lang="en-US"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Shelters</a:t>
            </a:r>
          </a:p>
        </p:txBody>
      </p:sp>
      <p:sp>
        <p:nvSpPr>
          <p:cNvPr id="5" name="Rectangle 4">
            <a:extLst>
              <a:ext uri="{FF2B5EF4-FFF2-40B4-BE49-F238E27FC236}">
                <a16:creationId xmlns:a16="http://schemas.microsoft.com/office/drawing/2014/main" id="{C11A7237-247F-4DF0-86CA-B9490310CA79}"/>
              </a:ext>
            </a:extLst>
          </p:cNvPr>
          <p:cNvSpPr/>
          <p:nvPr/>
        </p:nvSpPr>
        <p:spPr>
          <a:xfrm>
            <a:off x="913796" y="2247153"/>
            <a:ext cx="3358084" cy="3544046"/>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buClr>
                <a:schemeClr val="tx2"/>
              </a:buClr>
              <a:buSzPct val="70000"/>
              <a:buFont typeface="Wingdings 2" charset="2"/>
            </a:pPr>
            <a:r>
              <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These shelters were half buried in the ground with earth heaped on top to protect them from bomb blasts.</a:t>
            </a:r>
          </a:p>
          <a:p>
            <a:pPr defTabSz="457200">
              <a:lnSpc>
                <a:spcPct val="90000"/>
              </a:lnSpc>
              <a:spcBef>
                <a:spcPct val="20000"/>
              </a:spcBef>
              <a:spcAft>
                <a:spcPts val="600"/>
              </a:spcAft>
              <a:buClr>
                <a:schemeClr val="tx2"/>
              </a:buClr>
              <a:buSzPct val="70000"/>
              <a:buFont typeface="Wingdings 2" charset="2"/>
            </a:pPr>
            <a:endPar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Anderson Shelter</a:t>
            </a:r>
          </a:p>
          <a:p>
            <a:pPr defTabSz="457200">
              <a:lnSpc>
                <a:spcPct val="90000"/>
              </a:lnSpc>
              <a:spcBef>
                <a:spcPct val="20000"/>
              </a:spcBef>
              <a:spcAft>
                <a:spcPts val="600"/>
              </a:spcAft>
              <a:buClr>
                <a:schemeClr val="tx2"/>
              </a:buClr>
              <a:buSzPct val="70000"/>
              <a:buFont typeface="Wingdings 2" charset="2"/>
            </a:pPr>
            <a:r>
              <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The Imperial War Museum</a:t>
            </a:r>
          </a:p>
          <a:p>
            <a:pPr defTabSz="457200">
              <a:lnSpc>
                <a:spcPct val="90000"/>
              </a:lnSpc>
              <a:spcBef>
                <a:spcPct val="20000"/>
              </a:spcBef>
              <a:spcAft>
                <a:spcPts val="600"/>
              </a:spcAft>
              <a:buClr>
                <a:schemeClr val="tx2"/>
              </a:buClr>
              <a:buSzPct val="70000"/>
              <a:buFont typeface="Wingdings 2" charset="2"/>
            </a:pPr>
            <a:endPar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They were made from six corrugated iron sheets bolted together at the top, with steel plates at either end, and measured 6ft 6in by 4ft 6in (1.95m by 1.35m). The entrance was protected by a steel shield and an earthen blast wall.</a:t>
            </a:r>
          </a:p>
        </p:txBody>
      </p:sp>
      <p:pic>
        <p:nvPicPr>
          <p:cNvPr id="6" name="Picture 5">
            <a:extLst>
              <a:ext uri="{FF2B5EF4-FFF2-40B4-BE49-F238E27FC236}">
                <a16:creationId xmlns:a16="http://schemas.microsoft.com/office/drawing/2014/main" id="{1D80D4F1-1DE3-4636-8211-6B20B70BB9ED}"/>
              </a:ext>
            </a:extLst>
          </p:cNvPr>
          <p:cNvPicPr>
            <a:picLocks noChangeAspect="1"/>
          </p:cNvPicPr>
          <p:nvPr/>
        </p:nvPicPr>
        <p:blipFill>
          <a:blip r:embed="rId3"/>
          <a:stretch>
            <a:fillRect/>
          </a:stretch>
        </p:blipFill>
        <p:spPr>
          <a:xfrm>
            <a:off x="4915348" y="710606"/>
            <a:ext cx="6633184" cy="5013453"/>
          </a:xfrm>
          <a:prstGeom prst="rect">
            <a:avLst/>
          </a:prstGeom>
        </p:spPr>
      </p:pic>
      <p:pic>
        <p:nvPicPr>
          <p:cNvPr id="4" name="Content Placeholder 3">
            <a:extLst>
              <a:ext uri="{FF2B5EF4-FFF2-40B4-BE49-F238E27FC236}">
                <a16:creationId xmlns:a16="http://schemas.microsoft.com/office/drawing/2014/main" id="{3CBCCA28-11E0-446D-8101-8880CC32C9B6}"/>
              </a:ext>
            </a:extLst>
          </p:cNvPr>
          <p:cNvPicPr>
            <a:picLocks noGrp="1" noChangeAspect="1"/>
          </p:cNvPicPr>
          <p:nvPr>
            <p:ph idx="1"/>
          </p:nvPr>
        </p:nvPicPr>
        <p:blipFill>
          <a:blip r:embed="rId4"/>
          <a:stretch>
            <a:fillRect/>
          </a:stretch>
        </p:blipFill>
        <p:spPr>
          <a:xfrm flipV="1">
            <a:off x="-271902" y="8824984"/>
            <a:ext cx="3638550" cy="65797"/>
          </a:xfrm>
          <a:prstGeom prst="rect">
            <a:avLst/>
          </a:prstGeom>
        </p:spPr>
      </p:pic>
    </p:spTree>
    <p:extLst>
      <p:ext uri="{BB962C8B-B14F-4D97-AF65-F5344CB8AC3E}">
        <p14:creationId xmlns:p14="http://schemas.microsoft.com/office/powerpoint/2010/main" val="27392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AAF5E-DE48-4D9C-A0E3-3FF6954F7A8D}"/>
              </a:ext>
            </a:extLst>
          </p:cNvPr>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dirty="0"/>
              <a:t>EVACATION</a:t>
            </a:r>
          </a:p>
        </p:txBody>
      </p:sp>
      <p:sp>
        <p:nvSpPr>
          <p:cNvPr id="5" name="Rectangle 4">
            <a:extLst>
              <a:ext uri="{FF2B5EF4-FFF2-40B4-BE49-F238E27FC236}">
                <a16:creationId xmlns:a16="http://schemas.microsoft.com/office/drawing/2014/main" id="{067386A6-B099-4396-ACB1-2F8D4F3CF879}"/>
              </a:ext>
            </a:extLst>
          </p:cNvPr>
          <p:cNvSpPr/>
          <p:nvPr/>
        </p:nvSpPr>
        <p:spPr>
          <a:xfrm>
            <a:off x="737101" y="2407698"/>
            <a:ext cx="3078749" cy="4058751"/>
          </a:xfrm>
          <a:prstGeom prst="rect">
            <a:avLst/>
          </a:prstGeom>
        </p:spPr>
        <p:txBody>
          <a:bodyPr vert="horz" lIns="91440" tIns="45720" rIns="91440" bIns="45720" rtlCol="0" anchor="t">
            <a:normAutofit fontScale="92500" lnSpcReduction="10000"/>
          </a:bodyPr>
          <a:lstStyle/>
          <a:p>
            <a:pPr defTabSz="457200">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Evacuation was voluntary, but the fear of bombing, the closure of many urban schools and the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organised</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transportation of school groups helped persuade families to send their children away to live with strangers. The schoolchildren in this photograph assembled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Myrdle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School in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Stepney</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5am on 1 September 1939. The adults accompanying them are wearing arm</a:t>
            </a:r>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Content Placeholder 3">
            <a:extLst>
              <a:ext uri="{FF2B5EF4-FFF2-40B4-BE49-F238E27FC236}">
                <a16:creationId xmlns:a16="http://schemas.microsoft.com/office/drawing/2014/main" id="{4C079D47-B474-4EAC-AC61-A0943B574ED0}"/>
              </a:ext>
            </a:extLst>
          </p:cNvPr>
          <p:cNvPicPr>
            <a:picLocks noGrp="1" noChangeAspect="1"/>
          </p:cNvPicPr>
          <p:nvPr>
            <p:ph idx="1"/>
          </p:nvPr>
        </p:nvPicPr>
        <p:blipFill rotWithShape="1">
          <a:blip r:embed="rId4"/>
          <a:srcRect l="19110" r="12195"/>
          <a:stretch/>
        </p:blipFill>
        <p:spPr>
          <a:xfrm>
            <a:off x="4654295" y="10"/>
            <a:ext cx="7537705" cy="6857990"/>
          </a:xfrm>
          <a:prstGeom prst="rect">
            <a:avLst/>
          </a:prstGeom>
        </p:spPr>
      </p:pic>
    </p:spTree>
    <p:extLst>
      <p:ext uri="{BB962C8B-B14F-4D97-AF65-F5344CB8AC3E}">
        <p14:creationId xmlns:p14="http://schemas.microsoft.com/office/powerpoint/2010/main" val="331271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8D1B0-D506-4928-9FE4-8A4C15E55446}"/>
              </a:ext>
            </a:extLst>
          </p:cNvPr>
          <p:cNvSpPr>
            <a:spLocks noGrp="1"/>
          </p:cNvSpPr>
          <p:nvPr>
            <p:ph type="title"/>
          </p:nvPr>
        </p:nvSpPr>
        <p:spPr>
          <a:xfrm>
            <a:off x="913795" y="609600"/>
            <a:ext cx="5978072" cy="1556702"/>
          </a:xfrm>
        </p:spPr>
        <p:txBody>
          <a:bodyPr>
            <a:normAutofit/>
          </a:bodyPr>
          <a:lstStyle/>
          <a:p>
            <a:r>
              <a:rPr lang="en-GB" dirty="0"/>
              <a:t>RATIONING</a:t>
            </a:r>
          </a:p>
        </p:txBody>
      </p:sp>
      <p:sp>
        <p:nvSpPr>
          <p:cNvPr id="16" name="Content Placeholder 7">
            <a:extLst>
              <a:ext uri="{FF2B5EF4-FFF2-40B4-BE49-F238E27FC236}">
                <a16:creationId xmlns:a16="http://schemas.microsoft.com/office/drawing/2014/main" id="{F2181627-21F3-4AF9-860E-1140923B19E4}"/>
              </a:ext>
            </a:extLst>
          </p:cNvPr>
          <p:cNvSpPr>
            <a:spLocks noGrp="1"/>
          </p:cNvSpPr>
          <p:nvPr>
            <p:ph idx="1"/>
          </p:nvPr>
        </p:nvSpPr>
        <p:spPr>
          <a:xfrm>
            <a:off x="913795" y="2354729"/>
            <a:ext cx="5978072" cy="3340119"/>
          </a:xfrm>
        </p:spPr>
        <p:txBody>
          <a:bodyPr anchor="t">
            <a:noAutofit/>
          </a:bodyPr>
          <a:lstStyle/>
          <a:p>
            <a:r>
              <a:rPr lang="en-GB" sz="2400" dirty="0"/>
              <a:t>Rationing was a means of ensuring the fair distribution of food and commodities when they were scarce. It began after the start of WW2 with petrol and later included other goods such as butter, sugar and bacon. Eventually, most foods were covered by the rationing system with the exception of fruit and vegetables.</a:t>
            </a:r>
            <a:endParaRPr lang="en-US" sz="2400" dirty="0"/>
          </a:p>
        </p:txBody>
      </p:sp>
      <p:pic>
        <p:nvPicPr>
          <p:cNvPr id="17" name="Picture 12">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Content Placeholder 3">
            <a:extLst>
              <a:ext uri="{FF2B5EF4-FFF2-40B4-BE49-F238E27FC236}">
                <a16:creationId xmlns:a16="http://schemas.microsoft.com/office/drawing/2014/main" id="{32B37E95-95C1-4A57-85F7-64C75042C0AF}"/>
              </a:ext>
            </a:extLst>
          </p:cNvPr>
          <p:cNvPicPr>
            <a:picLocks noChangeAspect="1"/>
          </p:cNvPicPr>
          <p:nvPr/>
        </p:nvPicPr>
        <p:blipFill>
          <a:blip r:embed="rId4"/>
          <a:stretch>
            <a:fillRect/>
          </a:stretch>
        </p:blipFill>
        <p:spPr>
          <a:xfrm>
            <a:off x="7552945" y="645200"/>
            <a:ext cx="3995592" cy="5099901"/>
          </a:xfrm>
          <a:prstGeom prst="rect">
            <a:avLst/>
          </a:prstGeom>
        </p:spPr>
      </p:pic>
    </p:spTree>
    <p:extLst>
      <p:ext uri="{BB962C8B-B14F-4D97-AF65-F5344CB8AC3E}">
        <p14:creationId xmlns:p14="http://schemas.microsoft.com/office/powerpoint/2010/main" val="41404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CC929-C37A-476F-B1C1-7B71DA3C65E1}"/>
              </a:ext>
            </a:extLst>
          </p:cNvPr>
          <p:cNvSpPr>
            <a:spLocks noGrp="1"/>
          </p:cNvSpPr>
          <p:nvPr>
            <p:ph type="title"/>
          </p:nvPr>
        </p:nvSpPr>
        <p:spPr>
          <a:xfrm>
            <a:off x="913796" y="643465"/>
            <a:ext cx="3382638" cy="1370605"/>
          </a:xfrm>
        </p:spPr>
        <p:txBody>
          <a:bodyPr vert="horz" lIns="91440" tIns="45720" rIns="91440" bIns="45720" rtlCol="0" anchor="ctr">
            <a:normAutofit/>
          </a:bodyPr>
          <a:lstStyle/>
          <a:p>
            <a:pPr algn="l"/>
            <a:r>
              <a:rPr lang="en-US" sz="3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EVERYDAY LIFE DURING THE War</a:t>
            </a:r>
          </a:p>
        </p:txBody>
      </p:sp>
      <p:sp>
        <p:nvSpPr>
          <p:cNvPr id="5" name="Rectangle 4">
            <a:extLst>
              <a:ext uri="{FF2B5EF4-FFF2-40B4-BE49-F238E27FC236}">
                <a16:creationId xmlns:a16="http://schemas.microsoft.com/office/drawing/2014/main" id="{51F26865-F6AC-4B63-AF4D-4B940C3EC7C3}"/>
              </a:ext>
            </a:extLst>
          </p:cNvPr>
          <p:cNvSpPr/>
          <p:nvPr/>
        </p:nvSpPr>
        <p:spPr>
          <a:xfrm>
            <a:off x="913796" y="2247153"/>
            <a:ext cx="3358084" cy="3544046"/>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4" name="Content Placeholder 3">
            <a:extLst>
              <a:ext uri="{FF2B5EF4-FFF2-40B4-BE49-F238E27FC236}">
                <a16:creationId xmlns:a16="http://schemas.microsoft.com/office/drawing/2014/main" id="{14A748F1-8229-4A6B-ABE5-14FDD2B50791}"/>
              </a:ext>
            </a:extLst>
          </p:cNvPr>
          <p:cNvPicPr>
            <a:picLocks noGrp="1" noChangeAspect="1"/>
          </p:cNvPicPr>
          <p:nvPr>
            <p:ph idx="1"/>
          </p:nvPr>
        </p:nvPicPr>
        <p:blipFill>
          <a:blip r:embed="rId3"/>
          <a:stretch>
            <a:fillRect/>
          </a:stretch>
        </p:blipFill>
        <p:spPr>
          <a:xfrm>
            <a:off x="4599736" y="444501"/>
            <a:ext cx="7540164" cy="5854700"/>
          </a:xfrm>
          <a:prstGeom prst="rect">
            <a:avLst/>
          </a:prstGeom>
        </p:spPr>
      </p:pic>
      <p:sp>
        <p:nvSpPr>
          <p:cNvPr id="6" name="Rectangle 5">
            <a:extLst>
              <a:ext uri="{FF2B5EF4-FFF2-40B4-BE49-F238E27FC236}">
                <a16:creationId xmlns:a16="http://schemas.microsoft.com/office/drawing/2014/main" id="{F17CFD65-208A-48B8-8F4C-7275F2F9E976}"/>
              </a:ext>
            </a:extLst>
          </p:cNvPr>
          <p:cNvSpPr/>
          <p:nvPr/>
        </p:nvSpPr>
        <p:spPr>
          <a:xfrm>
            <a:off x="457200" y="2014070"/>
            <a:ext cx="3382638" cy="3477875"/>
          </a:xfrm>
          <a:prstGeom prst="rect">
            <a:avLst/>
          </a:prstGeom>
        </p:spPr>
        <p:txBody>
          <a:bodyPr wrap="square">
            <a:spAutoFit/>
          </a:bodyPr>
          <a:lstStyle/>
          <a:p>
            <a:r>
              <a:rPr lang="en-GB" sz="2000" dirty="0"/>
              <a:t>Rationing Everyone living on the home front in Britain during the war had to cope with shortages of food and clothing. Imported food could no longer reach Britain in such large quantities and food rationing was introduced in January 1940. ... From June 1941, clothing was also rationed</a:t>
            </a:r>
            <a:r>
              <a:rPr lang="en-GB" dirty="0"/>
              <a:t>.</a:t>
            </a:r>
          </a:p>
        </p:txBody>
      </p:sp>
    </p:spTree>
    <p:extLst>
      <p:ext uri="{BB962C8B-B14F-4D97-AF65-F5344CB8AC3E}">
        <p14:creationId xmlns:p14="http://schemas.microsoft.com/office/powerpoint/2010/main" val="45362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Widescreen</PresentationFormat>
  <Paragraphs>45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Gill Sans MT</vt:lpstr>
      <vt:lpstr>Wingdings 2</vt:lpstr>
      <vt:lpstr>SlateVTI</vt:lpstr>
      <vt:lpstr>WORLD WAR II 1939-1945</vt:lpstr>
      <vt:lpstr>Why did the war begin?</vt:lpstr>
      <vt:lpstr>Who were the leaders and countries?</vt:lpstr>
      <vt:lpstr>What as the blitz</vt:lpstr>
      <vt:lpstr>Keeping safe during the blitz</vt:lpstr>
      <vt:lpstr>Shelters</vt:lpstr>
      <vt:lpstr>EVACATION</vt:lpstr>
      <vt:lpstr>RATIONING</vt:lpstr>
      <vt:lpstr>EVERYDAY LIFE DURING THE War</vt:lpstr>
      <vt:lpstr>Anne Frank</vt:lpstr>
      <vt:lpstr>CHILDHOOD MEMORIES</vt:lpstr>
      <vt:lpstr>EXPERIENCES OF LOCAL CHILREN</vt:lpstr>
      <vt:lpstr>THE END OF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1939-1945</dc:title>
  <dc:creator>Kayleigh Morgan</dc:creator>
  <cp:lastModifiedBy>Kayleigh Morgan</cp:lastModifiedBy>
  <cp:revision>1</cp:revision>
  <dcterms:created xsi:type="dcterms:W3CDTF">2020-04-25T11:58:59Z</dcterms:created>
  <dcterms:modified xsi:type="dcterms:W3CDTF">2020-04-25T11:59:47Z</dcterms:modified>
</cp:coreProperties>
</file>